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8"/>
  </p:notesMasterIdLst>
  <p:sldIdLst>
    <p:sldId id="256" r:id="rId2"/>
    <p:sldId id="270" r:id="rId3"/>
    <p:sldId id="271" r:id="rId4"/>
    <p:sldId id="257" r:id="rId5"/>
    <p:sldId id="258" r:id="rId6"/>
    <p:sldId id="261" r:id="rId7"/>
    <p:sldId id="262" r:id="rId8"/>
    <p:sldId id="273" r:id="rId9"/>
    <p:sldId id="274" r:id="rId10"/>
    <p:sldId id="272" r:id="rId11"/>
    <p:sldId id="264" r:id="rId12"/>
    <p:sldId id="265" r:id="rId13"/>
    <p:sldId id="266" r:id="rId14"/>
    <p:sldId id="267" r:id="rId15"/>
    <p:sldId id="269" r:id="rId16"/>
    <p:sldId id="268" r:id="rId1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272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C3E0F-5E0A-4126-8BE3-1D02A1468252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55A83-9024-4024-A6A2-CF7E3F47067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6923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55A83-9024-4024-A6A2-CF7E3F470677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55A83-9024-4024-A6A2-CF7E3F470677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55A83-9024-4024-A6A2-CF7E3F470677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55A83-9024-4024-A6A2-CF7E3F470677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55A83-9024-4024-A6A2-CF7E3F470677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55A83-9024-4024-A6A2-CF7E3F470677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55A83-9024-4024-A6A2-CF7E3F470677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55A83-9024-4024-A6A2-CF7E3F470677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55A83-9024-4024-A6A2-CF7E3F470677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55A83-9024-4024-A6A2-CF7E3F470677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55A83-9024-4024-A6A2-CF7E3F470677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55A83-9024-4024-A6A2-CF7E3F470677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6DFB26-195C-404C-A08D-A291934EFB3A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6DFB26-195C-404C-A08D-A291934EFB3A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55A83-9024-4024-A6A2-CF7E3F470677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30658E-2ECB-4D90-93C1-7783660BD033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圓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圓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圓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圓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pPr/>
              <a:t>2012/9/26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CUDA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Virtual Exchange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TW" dirty="0" smtClean="0"/>
              <a:t>Closing Price</a:t>
            </a:r>
          </a:p>
          <a:p>
            <a:r>
              <a:rPr lang="en-US" altLang="zh-TW" dirty="0" err="1" smtClean="0"/>
              <a:t>Fu_Rd_Mechine</a:t>
            </a:r>
            <a:endParaRPr lang="en-US" altLang="zh-TW" dirty="0" smtClean="0"/>
          </a:p>
          <a:p>
            <a:r>
              <a:rPr lang="en-US" altLang="zh-TW" dirty="0" err="1" smtClean="0"/>
              <a:t>Op_Rd_Mechine</a:t>
            </a:r>
            <a:endParaRPr lang="en-US" altLang="zh-TW" dirty="0" smtClean="0"/>
          </a:p>
          <a:p>
            <a:r>
              <a:rPr lang="en-US" altLang="zh-TW" dirty="0" err="1" smtClean="0"/>
              <a:t>VirtualExchange</a:t>
            </a:r>
            <a:endParaRPr lang="en-US" altLang="zh-TW" dirty="0" smtClean="0"/>
          </a:p>
          <a:p>
            <a:r>
              <a:rPr lang="en-US" altLang="zh-TW" dirty="0" err="1" smtClean="0"/>
              <a:t>BestFiveOrder</a:t>
            </a:r>
            <a:endParaRPr lang="en-US" altLang="zh-TW" dirty="0" smtClean="0"/>
          </a:p>
          <a:p>
            <a:r>
              <a:rPr lang="en-US" altLang="zh-TW" dirty="0" smtClean="0"/>
              <a:t>parameter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Closing Price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8229600" cy="5544616"/>
          </a:xfrm>
        </p:spPr>
        <p:txBody>
          <a:bodyPr>
            <a:noAutofit/>
          </a:bodyPr>
          <a:lstStyle/>
          <a:p>
            <a:r>
              <a:rPr lang="x-none" altLang="zh-TW" sz="2400" dirty="0" smtClean="0">
                <a:solidFill>
                  <a:srgbClr val="0070C0"/>
                </a:solidFill>
              </a:rPr>
              <a:t>void Set_Yesfuture()</a:t>
            </a:r>
            <a:endParaRPr lang="en-US" altLang="zh-TW" sz="2400" dirty="0" smtClean="0">
              <a:solidFill>
                <a:srgbClr val="0070C0"/>
              </a:solidFill>
            </a:endParaRPr>
          </a:p>
          <a:p>
            <a:r>
              <a:rPr lang="zh-TW" altLang="zh-TW" sz="2400" dirty="0" smtClean="0"/>
              <a:t>將大台指、小台指、台指期買權和台指期賣權昨天的最後價格跑出來，以確定今天的漲跌幅限制，</a:t>
            </a:r>
          </a:p>
          <a:p>
            <a:r>
              <a:rPr lang="x-none" altLang="zh-TW" sz="2400" dirty="0" smtClean="0">
                <a:solidFill>
                  <a:srgbClr val="0070C0"/>
                </a:solidFill>
              </a:rPr>
              <a:t>void Yes_Future()</a:t>
            </a:r>
            <a:endParaRPr lang="zh-TW" altLang="zh-TW" sz="2400" dirty="0" smtClean="0">
              <a:solidFill>
                <a:srgbClr val="0070C0"/>
              </a:solidFill>
            </a:endParaRPr>
          </a:p>
          <a:p>
            <a:r>
              <a:rPr lang="zh-TW" altLang="zh-TW" sz="2400" dirty="0" smtClean="0"/>
              <a:t>將昨天期貨資料完全跑過一次，確定昨日的收盤價代表今日的平盤價來計算漲跌幅限制</a:t>
            </a:r>
          </a:p>
          <a:p>
            <a:r>
              <a:rPr lang="x-none" altLang="zh-TW" sz="2400" dirty="0" smtClean="0">
                <a:solidFill>
                  <a:srgbClr val="0070C0"/>
                </a:solidFill>
              </a:rPr>
              <a:t>float future_match()</a:t>
            </a:r>
            <a:endParaRPr lang="zh-TW" altLang="zh-TW" sz="2400" dirty="0" smtClean="0">
              <a:solidFill>
                <a:srgbClr val="0070C0"/>
              </a:solidFill>
            </a:endParaRPr>
          </a:p>
          <a:p>
            <a:r>
              <a:rPr lang="zh-TW" altLang="zh-TW" sz="2400" dirty="0" smtClean="0"/>
              <a:t>虛擬交易所中將期貨新委託</a:t>
            </a:r>
            <a:r>
              <a:rPr lang="zh-TW" altLang="en-US" sz="2400" dirty="0" smtClean="0"/>
              <a:t>單</a:t>
            </a:r>
            <a:r>
              <a:rPr lang="zh-TW" altLang="zh-TW" sz="2400" dirty="0" smtClean="0"/>
              <a:t>作委掛和撮合動作</a:t>
            </a:r>
          </a:p>
          <a:p>
            <a:r>
              <a:rPr lang="x-none" altLang="zh-TW" sz="2400" dirty="0" smtClean="0">
                <a:solidFill>
                  <a:srgbClr val="0070C0"/>
                </a:solidFill>
              </a:rPr>
              <a:t>void Yes_Option()</a:t>
            </a:r>
            <a:endParaRPr lang="en-US" altLang="zh-TW" sz="2400" dirty="0" smtClean="0">
              <a:solidFill>
                <a:srgbClr val="0070C0"/>
              </a:solidFill>
            </a:endParaRPr>
          </a:p>
          <a:p>
            <a:r>
              <a:rPr lang="zh-TW" altLang="zh-TW" sz="2400" dirty="0" smtClean="0"/>
              <a:t> 將昨天選擇權資料完全跑過一次，確定昨日的收盤價代表今日的平盤價來計算漲跌幅限制</a:t>
            </a:r>
          </a:p>
          <a:p>
            <a:r>
              <a:rPr lang="x-none" altLang="zh-TW" sz="2400" dirty="0" smtClean="0">
                <a:solidFill>
                  <a:srgbClr val="0070C0"/>
                </a:solidFill>
              </a:rPr>
              <a:t>float option_match()</a:t>
            </a:r>
            <a:endParaRPr lang="zh-TW" altLang="zh-TW" sz="2400" dirty="0" smtClean="0">
              <a:solidFill>
                <a:srgbClr val="0070C0"/>
              </a:solidFill>
            </a:endParaRPr>
          </a:p>
          <a:p>
            <a:r>
              <a:rPr lang="zh-TW" altLang="zh-TW" sz="2400" dirty="0" smtClean="0"/>
              <a:t>虛擬交易所中將選擇權新委託</a:t>
            </a:r>
            <a:r>
              <a:rPr lang="zh-TW" altLang="en-US" sz="2400" dirty="0" smtClean="0"/>
              <a:t>單</a:t>
            </a:r>
            <a:r>
              <a:rPr lang="zh-TW" altLang="zh-TW" sz="2400" dirty="0" smtClean="0"/>
              <a:t>作委掛和撮合動作</a:t>
            </a:r>
          </a:p>
          <a:p>
            <a:endParaRPr lang="zh-TW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Fu_Rd_Mechine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67544" y="1447800"/>
            <a:ext cx="8219256" cy="45720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rgbClr val="0070C0"/>
                </a:solidFill>
              </a:rPr>
              <a:t>void Future()</a:t>
            </a:r>
          </a:p>
          <a:p>
            <a:r>
              <a:rPr lang="zh-TW" altLang="en-US" dirty="0" smtClean="0"/>
              <a:t>將虛擬交易所中期貨部份初始化</a:t>
            </a:r>
          </a:p>
          <a:p>
            <a:r>
              <a:rPr lang="en-US" altLang="zh-TW" dirty="0" smtClean="0">
                <a:solidFill>
                  <a:srgbClr val="0070C0"/>
                </a:solidFill>
              </a:rPr>
              <a:t>void </a:t>
            </a:r>
            <a:r>
              <a:rPr lang="en-US" altLang="zh-TW" dirty="0" err="1" smtClean="0">
                <a:solidFill>
                  <a:srgbClr val="0070C0"/>
                </a:solidFill>
              </a:rPr>
              <a:t>Fu_TimeSort</a:t>
            </a:r>
            <a:r>
              <a:rPr lang="en-US" altLang="zh-TW" dirty="0" smtClean="0">
                <a:solidFill>
                  <a:srgbClr val="0070C0"/>
                </a:solidFill>
              </a:rPr>
              <a:t>()</a:t>
            </a:r>
          </a:p>
          <a:p>
            <a:r>
              <a:rPr lang="zh-TW" altLang="en-US" dirty="0" smtClean="0"/>
              <a:t>將送入的資料每五分鐘作切割再重新轉換成正確的時間順序</a:t>
            </a:r>
          </a:p>
          <a:p>
            <a:r>
              <a:rPr lang="en-US" altLang="zh-TW" dirty="0" smtClean="0">
                <a:solidFill>
                  <a:srgbClr val="0070C0"/>
                </a:solidFill>
              </a:rPr>
              <a:t>void </a:t>
            </a:r>
            <a:r>
              <a:rPr lang="en-US" altLang="zh-TW" dirty="0" err="1" smtClean="0">
                <a:solidFill>
                  <a:srgbClr val="0070C0"/>
                </a:solidFill>
              </a:rPr>
              <a:t>Fu_ClockSort</a:t>
            </a:r>
            <a:r>
              <a:rPr lang="en-US" altLang="zh-TW" dirty="0" smtClean="0">
                <a:solidFill>
                  <a:srgbClr val="0070C0"/>
                </a:solidFill>
              </a:rPr>
              <a:t> ()</a:t>
            </a:r>
          </a:p>
          <a:p>
            <a:r>
              <a:rPr lang="zh-TW" altLang="en-US" dirty="0" smtClean="0"/>
              <a:t>將送入的資料轉換成正確的時間順序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Op_Rd_Mechine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229600" cy="5184576"/>
          </a:xfrm>
        </p:spPr>
        <p:txBody>
          <a:bodyPr>
            <a:noAutofit/>
          </a:bodyPr>
          <a:lstStyle/>
          <a:p>
            <a:r>
              <a:rPr lang="en-US" altLang="zh-TW" sz="2400" dirty="0" smtClean="0">
                <a:solidFill>
                  <a:srgbClr val="0070C0"/>
                </a:solidFill>
              </a:rPr>
              <a:t>void Option ()</a:t>
            </a:r>
          </a:p>
          <a:p>
            <a:r>
              <a:rPr lang="zh-TW" altLang="en-US" sz="2400" dirty="0" smtClean="0"/>
              <a:t>將虛擬交易所中選擇權部份初始化</a:t>
            </a:r>
          </a:p>
          <a:p>
            <a:r>
              <a:rPr lang="en-US" altLang="zh-TW" sz="2400" dirty="0" smtClean="0">
                <a:solidFill>
                  <a:srgbClr val="0070C0"/>
                </a:solidFill>
              </a:rPr>
              <a:t>void </a:t>
            </a:r>
            <a:r>
              <a:rPr lang="en-US" altLang="zh-TW" sz="2400" dirty="0" err="1" smtClean="0">
                <a:solidFill>
                  <a:srgbClr val="0070C0"/>
                </a:solidFill>
              </a:rPr>
              <a:t>Op_TimeSort</a:t>
            </a:r>
            <a:r>
              <a:rPr lang="en-US" altLang="zh-TW" sz="2400" dirty="0" smtClean="0">
                <a:solidFill>
                  <a:srgbClr val="0070C0"/>
                </a:solidFill>
              </a:rPr>
              <a:t>()</a:t>
            </a:r>
          </a:p>
          <a:p>
            <a:r>
              <a:rPr lang="zh-TW" altLang="en-US" sz="2400" dirty="0" smtClean="0"/>
              <a:t>將送入的資料每五分鐘作切割再重新轉換成正確的時間順序</a:t>
            </a:r>
          </a:p>
          <a:p>
            <a:r>
              <a:rPr lang="en-US" altLang="zh-TW" sz="2400" dirty="0" smtClean="0">
                <a:solidFill>
                  <a:srgbClr val="0070C0"/>
                </a:solidFill>
              </a:rPr>
              <a:t>void </a:t>
            </a:r>
            <a:r>
              <a:rPr lang="en-US" altLang="zh-TW" sz="2400" dirty="0" err="1" smtClean="0">
                <a:solidFill>
                  <a:srgbClr val="0070C0"/>
                </a:solidFill>
              </a:rPr>
              <a:t>Op_ClockSort</a:t>
            </a:r>
            <a:r>
              <a:rPr lang="en-US" altLang="zh-TW" sz="2400" dirty="0" smtClean="0">
                <a:solidFill>
                  <a:srgbClr val="0070C0"/>
                </a:solidFill>
              </a:rPr>
              <a:t> ()</a:t>
            </a:r>
          </a:p>
          <a:p>
            <a:r>
              <a:rPr lang="zh-TW" altLang="en-US" sz="2400" dirty="0" smtClean="0"/>
              <a:t>將送入的資料轉換成正確的時間順序</a:t>
            </a:r>
          </a:p>
          <a:p>
            <a:r>
              <a:rPr lang="en-US" altLang="zh-TW" sz="2400" dirty="0" smtClean="0">
                <a:solidFill>
                  <a:srgbClr val="0070C0"/>
                </a:solidFill>
              </a:rPr>
              <a:t>void </a:t>
            </a:r>
            <a:r>
              <a:rPr lang="en-US" altLang="zh-TW" sz="2400" dirty="0" err="1" smtClean="0">
                <a:solidFill>
                  <a:srgbClr val="0070C0"/>
                </a:solidFill>
              </a:rPr>
              <a:t>Maxmin</a:t>
            </a:r>
            <a:r>
              <a:rPr lang="en-US" altLang="zh-TW" sz="2400" dirty="0" smtClean="0">
                <a:solidFill>
                  <a:srgbClr val="0070C0"/>
                </a:solidFill>
              </a:rPr>
              <a:t> ()</a:t>
            </a:r>
          </a:p>
          <a:p>
            <a:r>
              <a:rPr lang="zh-TW" altLang="en-US" sz="2400" dirty="0" smtClean="0"/>
              <a:t>將拆開的資料分別跑出履約價的極大值和極小值與總共檔次再借由</a:t>
            </a:r>
            <a:r>
              <a:rPr lang="en-US" altLang="zh-TW" sz="2400" dirty="0" smtClean="0"/>
              <a:t>Check()</a:t>
            </a:r>
            <a:r>
              <a:rPr lang="zh-TW" altLang="en-US" sz="2400" dirty="0" smtClean="0"/>
              <a:t>來判斷各檔次的漲跌幅限制</a:t>
            </a:r>
          </a:p>
          <a:p>
            <a:r>
              <a:rPr lang="en-US" altLang="zh-TW" sz="2400" dirty="0" smtClean="0">
                <a:solidFill>
                  <a:srgbClr val="0070C0"/>
                </a:solidFill>
              </a:rPr>
              <a:t>void Check()</a:t>
            </a:r>
          </a:p>
          <a:p>
            <a:r>
              <a:rPr lang="zh-TW" altLang="en-US" sz="2400" dirty="0" smtClean="0"/>
              <a:t>判斷各檔次的漲跌幅限制</a:t>
            </a:r>
          </a:p>
          <a:p>
            <a:endParaRPr lang="zh-TW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TW" dirty="0" smtClean="0"/>
              <a:t>Virtual Exchange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395536" y="980728"/>
            <a:ext cx="8229600" cy="5688632"/>
          </a:xfrm>
        </p:spPr>
        <p:txBody>
          <a:bodyPr>
            <a:noAutofit/>
          </a:bodyPr>
          <a:lstStyle/>
          <a:p>
            <a:r>
              <a:rPr lang="en-US" altLang="zh-TW" dirty="0" smtClean="0">
                <a:solidFill>
                  <a:srgbClr val="0070C0"/>
                </a:solidFill>
              </a:rPr>
              <a:t>static void Timer()</a:t>
            </a:r>
          </a:p>
          <a:p>
            <a:r>
              <a:rPr lang="zh-TW" altLang="en-US" dirty="0" smtClean="0"/>
              <a:t>利用計時器的特性來判斷每隔多少毫秒讀取一次</a:t>
            </a:r>
            <a:r>
              <a:rPr lang="en-US" altLang="zh-TW" dirty="0" smtClean="0"/>
              <a:t>DATA</a:t>
            </a:r>
          </a:p>
          <a:p>
            <a:r>
              <a:rPr lang="en-US" altLang="zh-TW" dirty="0" smtClean="0">
                <a:solidFill>
                  <a:srgbClr val="0070C0"/>
                </a:solidFill>
              </a:rPr>
              <a:t>static void </a:t>
            </a:r>
            <a:r>
              <a:rPr lang="en-US" altLang="zh-TW" dirty="0" err="1" smtClean="0">
                <a:solidFill>
                  <a:srgbClr val="0070C0"/>
                </a:solidFill>
              </a:rPr>
              <a:t>OnTimedEvent</a:t>
            </a:r>
            <a:r>
              <a:rPr lang="en-US" altLang="zh-TW" dirty="0" smtClean="0">
                <a:solidFill>
                  <a:srgbClr val="0070C0"/>
                </a:solidFill>
              </a:rPr>
              <a:t>()</a:t>
            </a:r>
          </a:p>
          <a:p>
            <a:r>
              <a:rPr lang="zh-TW" altLang="en-US" smtClean="0"/>
              <a:t>這個</a:t>
            </a:r>
            <a:r>
              <a:rPr lang="en-US" altLang="zh-TW" dirty="0" smtClean="0"/>
              <a:t>Function</a:t>
            </a:r>
            <a:r>
              <a:rPr lang="zh-TW" altLang="en-US" dirty="0" smtClean="0"/>
              <a:t>是</a:t>
            </a:r>
            <a:r>
              <a:rPr lang="en-US" altLang="zh-TW" dirty="0" smtClean="0"/>
              <a:t>Timer</a:t>
            </a:r>
            <a:r>
              <a:rPr lang="zh-TW" altLang="en-US" dirty="0" smtClean="0"/>
              <a:t>每次讀取的內容，所以包括大台指、小台指、台指買權和台指賣權</a:t>
            </a:r>
          </a:p>
          <a:p>
            <a:r>
              <a:rPr lang="en-US" altLang="zh-TW" dirty="0" smtClean="0">
                <a:solidFill>
                  <a:srgbClr val="0070C0"/>
                </a:solidFill>
              </a:rPr>
              <a:t>void Initial()</a:t>
            </a:r>
            <a:endParaRPr lang="zh-TW" altLang="en-US" dirty="0" smtClean="0">
              <a:solidFill>
                <a:srgbClr val="0070C0"/>
              </a:solidFill>
            </a:endParaRPr>
          </a:p>
          <a:p>
            <a:r>
              <a:rPr lang="zh-TW" altLang="en-US" dirty="0" smtClean="0"/>
              <a:t>將所有變數初使化的地方</a:t>
            </a:r>
            <a:r>
              <a:rPr lang="en-US" altLang="zh-TW" dirty="0" smtClean="0"/>
              <a:t>void </a:t>
            </a:r>
            <a:r>
              <a:rPr lang="en-US" altLang="zh-TW" dirty="0" err="1" smtClean="0"/>
              <a:t>enter_region</a:t>
            </a:r>
            <a:r>
              <a:rPr lang="en-US" altLang="zh-TW" dirty="0" smtClean="0"/>
              <a:t>()</a:t>
            </a:r>
          </a:p>
          <a:p>
            <a:r>
              <a:rPr lang="en-US" altLang="zh-TW" dirty="0" smtClean="0">
                <a:solidFill>
                  <a:srgbClr val="0070C0"/>
                </a:solidFill>
              </a:rPr>
              <a:t>void </a:t>
            </a:r>
            <a:r>
              <a:rPr lang="en-US" altLang="zh-TW" dirty="0" err="1" smtClean="0">
                <a:solidFill>
                  <a:srgbClr val="0070C0"/>
                </a:solidFill>
              </a:rPr>
              <a:t>enter_region</a:t>
            </a:r>
            <a:r>
              <a:rPr lang="en-US" altLang="zh-TW" dirty="0" smtClean="0">
                <a:solidFill>
                  <a:srgbClr val="0070C0"/>
                </a:solidFill>
              </a:rPr>
              <a:t>()</a:t>
            </a:r>
          </a:p>
          <a:p>
            <a:r>
              <a:rPr lang="en-US" altLang="zh-TW" dirty="0" smtClean="0"/>
              <a:t>enter region</a:t>
            </a:r>
            <a:r>
              <a:rPr lang="zh-TW" altLang="en-US" dirty="0" smtClean="0"/>
              <a:t>會擋住其他</a:t>
            </a:r>
            <a:r>
              <a:rPr lang="en-US" altLang="zh-TW" dirty="0" smtClean="0"/>
              <a:t>process</a:t>
            </a:r>
            <a:r>
              <a:rPr lang="zh-TW" altLang="en-US" dirty="0" smtClean="0"/>
              <a:t>進入</a:t>
            </a:r>
            <a:r>
              <a:rPr lang="en-US" altLang="zh-TW" dirty="0" smtClean="0"/>
              <a:t>region</a:t>
            </a:r>
            <a:r>
              <a:rPr lang="zh-TW" altLang="en-US" dirty="0" smtClean="0"/>
              <a:t>。</a:t>
            </a:r>
          </a:p>
          <a:p>
            <a:r>
              <a:rPr lang="en-US" altLang="zh-TW" dirty="0" smtClean="0">
                <a:solidFill>
                  <a:srgbClr val="0070C0"/>
                </a:solidFill>
              </a:rPr>
              <a:t>void </a:t>
            </a:r>
            <a:r>
              <a:rPr lang="en-US" altLang="zh-TW" dirty="0" err="1" smtClean="0">
                <a:solidFill>
                  <a:srgbClr val="0070C0"/>
                </a:solidFill>
              </a:rPr>
              <a:t>leave_region</a:t>
            </a:r>
            <a:r>
              <a:rPr lang="en-US" altLang="zh-TW" dirty="0" smtClean="0">
                <a:solidFill>
                  <a:srgbClr val="0070C0"/>
                </a:solidFill>
              </a:rPr>
              <a:t>()</a:t>
            </a:r>
          </a:p>
          <a:p>
            <a:r>
              <a:rPr lang="zh-TW" altLang="en-US" dirty="0" smtClean="0"/>
              <a:t>使用</a:t>
            </a:r>
            <a:r>
              <a:rPr lang="en-US" altLang="zh-TW" dirty="0" err="1" smtClean="0"/>
              <a:t>leave_region</a:t>
            </a:r>
            <a:r>
              <a:rPr lang="zh-TW" altLang="en-US" dirty="0" smtClean="0"/>
              <a:t>會將此</a:t>
            </a:r>
            <a:r>
              <a:rPr lang="en-US" altLang="zh-TW" dirty="0" smtClean="0"/>
              <a:t>process</a:t>
            </a:r>
            <a:r>
              <a:rPr lang="zh-TW" altLang="en-US" dirty="0" smtClean="0"/>
              <a:t>離開</a:t>
            </a:r>
            <a:r>
              <a:rPr lang="en-US" altLang="zh-TW" dirty="0" smtClean="0"/>
              <a:t>region</a:t>
            </a:r>
            <a:r>
              <a:rPr lang="zh-TW" altLang="en-US" dirty="0" smtClean="0"/>
              <a:t>，讓別的</a:t>
            </a:r>
            <a:r>
              <a:rPr lang="en-US" altLang="zh-TW" dirty="0" smtClean="0"/>
              <a:t>process</a:t>
            </a:r>
            <a:r>
              <a:rPr lang="zh-TW" altLang="en-US" dirty="0" smtClean="0"/>
              <a:t>可以開始丟委託單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BestFiveOrder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0070C0"/>
                </a:solidFill>
              </a:rPr>
              <a:t>void </a:t>
            </a:r>
            <a:r>
              <a:rPr lang="en-US" altLang="zh-TW" dirty="0" err="1" smtClean="0">
                <a:solidFill>
                  <a:srgbClr val="0070C0"/>
                </a:solidFill>
              </a:rPr>
              <a:t>OptionBestFiveOrder</a:t>
            </a:r>
            <a:endParaRPr lang="en-US" altLang="zh-TW" dirty="0" smtClean="0">
              <a:solidFill>
                <a:srgbClr val="0070C0"/>
              </a:solidFill>
            </a:endParaRPr>
          </a:p>
          <a:p>
            <a:r>
              <a:rPr lang="zh-TW" altLang="en-US" dirty="0" smtClean="0"/>
              <a:t>用五個最佳選擇權做比較</a:t>
            </a:r>
            <a:endParaRPr lang="en-US" altLang="zh-TW" dirty="0" smtClean="0"/>
          </a:p>
          <a:p>
            <a:r>
              <a:rPr lang="en-US" altLang="zh-TW" dirty="0" smtClean="0">
                <a:solidFill>
                  <a:srgbClr val="0070C0"/>
                </a:solidFill>
              </a:rPr>
              <a:t>void </a:t>
            </a:r>
            <a:r>
              <a:rPr lang="en-US" altLang="zh-TW" dirty="0" err="1" smtClean="0">
                <a:solidFill>
                  <a:srgbClr val="0070C0"/>
                </a:solidFill>
              </a:rPr>
              <a:t>FutureBestFiveOrder</a:t>
            </a:r>
            <a:endParaRPr lang="en-US" altLang="zh-TW" dirty="0" smtClean="0">
              <a:solidFill>
                <a:srgbClr val="0070C0"/>
              </a:solidFill>
            </a:endParaRPr>
          </a:p>
          <a:p>
            <a:r>
              <a:rPr lang="zh-TW" altLang="en-US" dirty="0" smtClean="0"/>
              <a:t>用五個最佳期貨做比較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smtClean="0"/>
              <a:t>(</a:t>
            </a:r>
            <a:r>
              <a:rPr lang="zh-TW" altLang="en-US" dirty="0" smtClean="0"/>
              <a:t>疑問：到底這些是不是最佳的五個呢？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mtClean="0"/>
              <a:t>parameter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TW" dirty="0" smtClean="0"/>
              <a:t>YESDATE : </a:t>
            </a:r>
            <a:r>
              <a:rPr lang="zh-TW" altLang="en-US" dirty="0" smtClean="0"/>
              <a:t>為讀取作為漲跌停板標準日 下一交易日才是競賽標準日</a:t>
            </a:r>
          </a:p>
          <a:p>
            <a:r>
              <a:rPr lang="en-US" altLang="zh-TW" dirty="0" smtClean="0"/>
              <a:t>MON : </a:t>
            </a:r>
            <a:r>
              <a:rPr lang="zh-TW" altLang="en-US" dirty="0" smtClean="0"/>
              <a:t>讀取檔案的交易月份</a:t>
            </a:r>
          </a:p>
          <a:p>
            <a:r>
              <a:rPr lang="en-US" altLang="zh-TW" dirty="0" smtClean="0"/>
              <a:t>FUTURETAX </a:t>
            </a:r>
            <a:r>
              <a:rPr lang="zh-TW" altLang="en-US" dirty="0" smtClean="0"/>
              <a:t>是期貨稅率 </a:t>
            </a:r>
            <a:r>
              <a:rPr lang="en-US" altLang="zh-TW" dirty="0" smtClean="0"/>
              <a:t>: 0.004</a:t>
            </a:r>
            <a:r>
              <a:rPr lang="zh-TW" altLang="en-US" dirty="0" smtClean="0"/>
              <a:t> ％</a:t>
            </a:r>
          </a:p>
          <a:p>
            <a:r>
              <a:rPr lang="en-US" altLang="zh-TW" dirty="0" smtClean="0"/>
              <a:t>OPTIONTAX </a:t>
            </a:r>
            <a:r>
              <a:rPr lang="zh-TW" altLang="en-US" dirty="0" smtClean="0"/>
              <a:t>是選擇權稅率 </a:t>
            </a:r>
            <a:r>
              <a:rPr lang="en-US" altLang="zh-TW" dirty="0" smtClean="0"/>
              <a:t>: 0.125</a:t>
            </a:r>
            <a:r>
              <a:rPr lang="zh-TW" altLang="en-US" dirty="0" smtClean="0"/>
              <a:t>％</a:t>
            </a:r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報告大綱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 smtClean="0"/>
              <a:t>CUDA</a:t>
            </a:r>
            <a:r>
              <a:rPr lang="zh-TW" altLang="en-US" sz="4000" dirty="0" smtClean="0"/>
              <a:t>基本介紹</a:t>
            </a:r>
            <a:endParaRPr lang="en-US" altLang="zh-TW" sz="4000" dirty="0" smtClean="0"/>
          </a:p>
          <a:p>
            <a:endParaRPr lang="en-US" altLang="zh-TW" sz="4000" dirty="0" smtClean="0"/>
          </a:p>
          <a:p>
            <a:r>
              <a:rPr lang="zh-TW" altLang="en-US" sz="4000" dirty="0" smtClean="0"/>
              <a:t>虛擬交易所程式碼分析</a:t>
            </a:r>
            <a:endParaRPr lang="en-US" altLang="zh-TW" sz="4000" dirty="0" smtClean="0"/>
          </a:p>
          <a:p>
            <a:endParaRPr lang="en-US" altLang="zh-TW" sz="4000" dirty="0" smtClean="0"/>
          </a:p>
          <a:p>
            <a:r>
              <a:rPr lang="zh-TW" altLang="en-US" sz="4000" dirty="0" smtClean="0"/>
              <a:t>問題討論</a:t>
            </a:r>
            <a:endParaRPr lang="zh-TW" altLang="en-US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一般計算</a:t>
            </a:r>
            <a:endParaRPr lang="en-US" altLang="zh-TW" dirty="0" smtClean="0"/>
          </a:p>
          <a:p>
            <a:r>
              <a:rPr lang="zh-TW" altLang="en-US" dirty="0" smtClean="0"/>
              <a:t>平行計算</a:t>
            </a:r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5" name="Picture 4" descr="Serial Comput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20888"/>
            <a:ext cx="209709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Serial Comput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348880"/>
            <a:ext cx="209709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Serial Comput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348880"/>
            <a:ext cx="209709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GPGPU</a:t>
            </a:r>
            <a:endParaRPr lang="zh-TW" altLang="en-US" dirty="0"/>
          </a:p>
        </p:txBody>
      </p:sp>
      <p:sp>
        <p:nvSpPr>
          <p:cNvPr id="4" name="內容版面配置區 2"/>
          <p:cNvSpPr>
            <a:spLocks noGrp="1"/>
          </p:cNvSpPr>
          <p:nvPr>
            <p:ph sz="quarter" idx="1"/>
          </p:nvPr>
        </p:nvSpPr>
        <p:spPr>
          <a:xfrm>
            <a:off x="971600" y="1268760"/>
            <a:ext cx="8172400" cy="3672408"/>
          </a:xfrm>
        </p:spPr>
        <p:txBody>
          <a:bodyPr>
            <a:normAutofit/>
          </a:bodyPr>
          <a:lstStyle/>
          <a:p>
            <a:r>
              <a:rPr lang="zh-TW" altLang="en-US" dirty="0"/>
              <a:t>將</a:t>
            </a:r>
            <a:r>
              <a:rPr lang="en-US" altLang="zh-TW" dirty="0"/>
              <a:t>GPU</a:t>
            </a:r>
            <a:r>
              <a:rPr lang="zh-TW" altLang="en-US" dirty="0"/>
              <a:t>用在非傳統的</a:t>
            </a:r>
            <a:r>
              <a:rPr lang="en-US" altLang="zh-TW" dirty="0"/>
              <a:t>3D</a:t>
            </a:r>
            <a:r>
              <a:rPr lang="zh-TW" altLang="en-US" dirty="0"/>
              <a:t>圖形顯示卡方面的應用，</a:t>
            </a:r>
            <a:r>
              <a:rPr lang="zh-TW" altLang="en-US" dirty="0" smtClean="0"/>
              <a:t>一般會</a:t>
            </a:r>
            <a:r>
              <a:rPr lang="zh-TW" altLang="en-US" dirty="0"/>
              <a:t>把這樣的應用叫作</a:t>
            </a:r>
            <a:r>
              <a:rPr lang="en-US" altLang="zh-TW" dirty="0"/>
              <a:t>GPGPU ( </a:t>
            </a:r>
            <a:r>
              <a:rPr lang="en-US" altLang="zh-TW" dirty="0" smtClean="0"/>
              <a:t>General-purpose </a:t>
            </a:r>
            <a:r>
              <a:rPr lang="en-US" altLang="zh-TW" dirty="0"/>
              <a:t>computing on graphics processing units ) </a:t>
            </a:r>
            <a:endParaRPr lang="en-US" altLang="zh-TW" dirty="0" smtClean="0"/>
          </a:p>
          <a:p>
            <a:r>
              <a:rPr lang="zh-TW" altLang="en-US" dirty="0" smtClean="0"/>
              <a:t>把</a:t>
            </a:r>
            <a:r>
              <a:rPr lang="zh-TW" altLang="en-US" dirty="0"/>
              <a:t>一個可以用來大量拆解成多個相同、但彼此並不相關的小問題的</a:t>
            </a:r>
            <a:r>
              <a:rPr lang="zh-TW" altLang="en-US" dirty="0" smtClean="0"/>
              <a:t>情況，</a:t>
            </a:r>
            <a:r>
              <a:rPr lang="zh-TW" altLang="en-US" dirty="0"/>
              <a:t>用</a:t>
            </a:r>
            <a:r>
              <a:rPr lang="en-US" altLang="zh-TW" dirty="0"/>
              <a:t>GPGPU</a:t>
            </a:r>
            <a:r>
              <a:rPr lang="zh-TW" altLang="en-US" dirty="0"/>
              <a:t>的方法，就可以把</a:t>
            </a:r>
            <a:r>
              <a:rPr lang="zh-TW" altLang="en-US" dirty="0" smtClean="0"/>
              <a:t>這些小</a:t>
            </a:r>
            <a:r>
              <a:rPr lang="zh-TW" altLang="en-US" dirty="0"/>
              <a:t>問題，給顯示卡的</a:t>
            </a:r>
            <a:r>
              <a:rPr lang="en-US" altLang="zh-TW" dirty="0"/>
              <a:t>GPU</a:t>
            </a:r>
            <a:r>
              <a:rPr lang="zh-TW" altLang="en-US" dirty="0"/>
              <a:t>來大量平行化的</a:t>
            </a:r>
            <a:r>
              <a:rPr lang="zh-TW" altLang="en-US" dirty="0" smtClean="0"/>
              <a:t>處理</a:t>
            </a:r>
            <a:endParaRPr lang="en-US" altLang="zh-TW" dirty="0" smtClean="0"/>
          </a:p>
          <a:p>
            <a:r>
              <a:rPr lang="zh-TW" altLang="en-US" dirty="0" smtClean="0"/>
              <a:t>傳統</a:t>
            </a:r>
            <a:r>
              <a:rPr lang="zh-TW" altLang="en-US" dirty="0"/>
              <a:t>的</a:t>
            </a:r>
            <a:r>
              <a:rPr lang="en-US" altLang="zh-TW" dirty="0"/>
              <a:t>GPGPU</a:t>
            </a:r>
            <a:r>
              <a:rPr lang="zh-TW" altLang="en-US" dirty="0"/>
              <a:t>的開發方法，都是透過</a:t>
            </a:r>
            <a:r>
              <a:rPr lang="en-US" altLang="zh-TW" dirty="0"/>
              <a:t>OpenGL </a:t>
            </a:r>
            <a:r>
              <a:rPr lang="zh-TW" altLang="en-US" dirty="0"/>
              <a:t>或 </a:t>
            </a:r>
            <a:r>
              <a:rPr lang="en-US" altLang="zh-TW" dirty="0"/>
              <a:t>Direct3D</a:t>
            </a:r>
            <a:r>
              <a:rPr lang="zh-TW" altLang="en-US" dirty="0"/>
              <a:t>這一類現有的圖形函式庫</a:t>
            </a:r>
            <a:r>
              <a:rPr lang="zh-TW" altLang="en-US" dirty="0" smtClean="0"/>
              <a:t>，達到想要</a:t>
            </a:r>
            <a:r>
              <a:rPr lang="zh-TW" altLang="en-US" dirty="0"/>
              <a:t>的</a:t>
            </a:r>
            <a:r>
              <a:rPr lang="zh-TW" altLang="en-US" dirty="0" smtClean="0"/>
              <a:t>計算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CUDA </a:t>
            </a:r>
            <a:endParaRPr lang="zh-TW" altLang="en-US" dirty="0"/>
          </a:p>
        </p:txBody>
      </p:sp>
      <p:sp>
        <p:nvSpPr>
          <p:cNvPr id="4" name="內容版面配置區 2"/>
          <p:cNvSpPr>
            <a:spLocks noGrp="1"/>
          </p:cNvSpPr>
          <p:nvPr>
            <p:ph sz="quarter" idx="1"/>
          </p:nvPr>
        </p:nvSpPr>
        <p:spPr>
          <a:xfrm>
            <a:off x="899592" y="1268760"/>
            <a:ext cx="7787208" cy="3744416"/>
          </a:xfrm>
        </p:spPr>
        <p:txBody>
          <a:bodyPr>
            <a:normAutofit/>
          </a:bodyPr>
          <a:lstStyle/>
          <a:p>
            <a:r>
              <a:rPr lang="zh-TW" altLang="en-US" dirty="0"/>
              <a:t>統一計算</a:t>
            </a:r>
            <a:r>
              <a:rPr lang="zh-TW" altLang="en-US" dirty="0" smtClean="0"/>
              <a:t>架構 </a:t>
            </a:r>
            <a:r>
              <a:rPr lang="en-US" altLang="zh-TW" dirty="0" smtClean="0"/>
              <a:t>(Compute Unified Device Architecture)</a:t>
            </a:r>
          </a:p>
          <a:p>
            <a:r>
              <a:rPr lang="zh-TW" altLang="en-US" dirty="0"/>
              <a:t>是</a:t>
            </a:r>
            <a:r>
              <a:rPr lang="en-US" altLang="zh-TW" dirty="0" smtClean="0"/>
              <a:t>NVIDIA</a:t>
            </a:r>
            <a:r>
              <a:rPr lang="zh-TW" altLang="en-US" dirty="0"/>
              <a:t>所推出的一種整合技術</a:t>
            </a:r>
            <a:r>
              <a:rPr lang="zh-TW" altLang="en-US" dirty="0" smtClean="0"/>
              <a:t>，利用</a:t>
            </a:r>
            <a:r>
              <a:rPr lang="en-US" altLang="zh-TW" dirty="0"/>
              <a:t>GPU</a:t>
            </a:r>
            <a:r>
              <a:rPr lang="zh-TW" altLang="en-US" dirty="0"/>
              <a:t>的強大威力</a:t>
            </a:r>
            <a:r>
              <a:rPr lang="zh-TW" altLang="en-US" dirty="0" smtClean="0"/>
              <a:t>，能</a:t>
            </a:r>
            <a:r>
              <a:rPr lang="zh-TW" altLang="en-US" dirty="0"/>
              <a:t>大幅提昇運算效能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r>
              <a:rPr lang="en-US" altLang="zh-TW" dirty="0" smtClean="0"/>
              <a:t>CUDA</a:t>
            </a:r>
            <a:r>
              <a:rPr lang="zh-TW" altLang="en-US" dirty="0"/>
              <a:t>架構可以相容</a:t>
            </a:r>
            <a:r>
              <a:rPr lang="en-US" altLang="zh-TW" dirty="0" err="1" smtClean="0"/>
              <a:t>OpenCL</a:t>
            </a:r>
            <a:r>
              <a:rPr lang="zh-TW" altLang="en-US" dirty="0"/>
              <a:t>或者自家的</a:t>
            </a:r>
            <a:r>
              <a:rPr lang="en-US" altLang="zh-TW" dirty="0" smtClean="0"/>
              <a:t>C-</a:t>
            </a:r>
            <a:r>
              <a:rPr lang="zh-TW" altLang="en-US" dirty="0" smtClean="0"/>
              <a:t>編譯器</a:t>
            </a:r>
            <a:r>
              <a:rPr lang="zh-TW" altLang="en-US" dirty="0"/>
              <a:t>。無論</a:t>
            </a:r>
            <a:r>
              <a:rPr lang="zh-TW" altLang="en-US" dirty="0" smtClean="0"/>
              <a:t>是</a:t>
            </a:r>
            <a:r>
              <a:rPr lang="en-US" altLang="zh-TW" dirty="0" smtClean="0"/>
              <a:t>C</a:t>
            </a:r>
            <a:r>
              <a:rPr lang="en-US" altLang="zh-TW" dirty="0"/>
              <a:t>-</a:t>
            </a:r>
            <a:r>
              <a:rPr lang="zh-TW" altLang="en-US" dirty="0"/>
              <a:t>語言或是</a:t>
            </a:r>
            <a:r>
              <a:rPr lang="en-US" altLang="zh-TW" dirty="0" err="1" smtClean="0"/>
              <a:t>OpenCL</a:t>
            </a:r>
            <a:r>
              <a:rPr lang="zh-TW" altLang="en-US" dirty="0"/>
              <a:t>，指令最終都會被驅動程式轉換成</a:t>
            </a:r>
            <a:r>
              <a:rPr lang="en-US" altLang="zh-TW" dirty="0"/>
              <a:t>PTX</a:t>
            </a:r>
            <a:r>
              <a:rPr lang="zh-TW" altLang="en-US" dirty="0"/>
              <a:t>代碼，交由顯示核心</a:t>
            </a:r>
            <a:r>
              <a:rPr lang="zh-TW" altLang="en-US" dirty="0" smtClean="0"/>
              <a:t>計算</a:t>
            </a:r>
            <a:endParaRPr lang="en-US" altLang="zh-TW" dirty="0" smtClean="0"/>
          </a:p>
          <a:p>
            <a:r>
              <a:rPr lang="zh-TW" altLang="en-US" dirty="0" smtClean="0"/>
              <a:t>透過他的 </a:t>
            </a:r>
            <a:r>
              <a:rPr lang="en-US" altLang="zh-TW" dirty="0" smtClean="0"/>
              <a:t>C </a:t>
            </a:r>
            <a:r>
              <a:rPr lang="zh-TW" altLang="en-US" dirty="0" smtClean="0"/>
              <a:t>語言的函式庫和一些 </a:t>
            </a:r>
            <a:r>
              <a:rPr lang="en-US" altLang="zh-TW" dirty="0" smtClean="0"/>
              <a:t>CUDA </a:t>
            </a:r>
            <a:r>
              <a:rPr lang="zh-TW" altLang="en-US" dirty="0" smtClean="0"/>
              <a:t>的延伸來編寫，因此不用用到 </a:t>
            </a:r>
            <a:r>
              <a:rPr lang="en-US" altLang="zh-TW" dirty="0" smtClean="0"/>
              <a:t>OpenGL </a:t>
            </a:r>
            <a:r>
              <a:rPr lang="zh-TW" altLang="en-US" dirty="0" smtClean="0"/>
              <a:t>或 </a:t>
            </a:r>
            <a:r>
              <a:rPr lang="en-US" altLang="zh-TW" dirty="0" smtClean="0"/>
              <a:t>Direct3D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CUDA - </a:t>
            </a:r>
            <a:r>
              <a:rPr lang="zh-TW" altLang="en-US" dirty="0"/>
              <a:t>硬體架構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TW" dirty="0"/>
              <a:t>CUDA</a:t>
            </a:r>
            <a:r>
              <a:rPr lang="zh-TW" altLang="en-US" dirty="0"/>
              <a:t>的程式</a:t>
            </a:r>
            <a:r>
              <a:rPr lang="zh-TW" altLang="en-US" dirty="0" smtClean="0"/>
              <a:t>架構</a:t>
            </a:r>
            <a:endParaRPr lang="zh-TW" altLang="en-US" dirty="0"/>
          </a:p>
          <a:p>
            <a:pPr lvl="1"/>
            <a:r>
              <a:rPr lang="en-US" altLang="zh-TW" dirty="0"/>
              <a:t>Host (CPU)</a:t>
            </a:r>
          </a:p>
          <a:p>
            <a:pPr lvl="1"/>
            <a:r>
              <a:rPr lang="en-US" altLang="zh-TW" dirty="0"/>
              <a:t>Device (GPU</a:t>
            </a:r>
            <a:r>
              <a:rPr lang="en-US" altLang="zh-TW" dirty="0" smtClean="0"/>
              <a:t>)</a:t>
            </a:r>
          </a:p>
          <a:p>
            <a:pPr lvl="1">
              <a:buNone/>
            </a:pPr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/>
          </a:p>
          <a:p>
            <a:endParaRPr lang="zh-TW" altLang="en-US" dirty="0"/>
          </a:p>
        </p:txBody>
      </p:sp>
      <p:pic>
        <p:nvPicPr>
          <p:cNvPr id="4" name="Picture 4" descr="CUDA架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916832"/>
            <a:ext cx="5112568" cy="4505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251520" y="3068960"/>
            <a:ext cx="33843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程式還是由 </a:t>
            </a:r>
            <a:r>
              <a:rPr lang="en-US" altLang="zh-TW" dirty="0" smtClean="0"/>
              <a:t>CPU </a:t>
            </a:r>
            <a:r>
              <a:rPr lang="zh-TW" altLang="en-US" dirty="0" smtClean="0"/>
              <a:t>來執行；而當遇到了資料平行化處理的部分，就會將要在 </a:t>
            </a:r>
            <a:r>
              <a:rPr lang="en-US" altLang="zh-TW" dirty="0" smtClean="0"/>
              <a:t>GPU </a:t>
            </a:r>
            <a:r>
              <a:rPr lang="zh-TW" altLang="en-US" dirty="0" smtClean="0"/>
              <a:t>跑的程式編譯成 </a:t>
            </a:r>
            <a:r>
              <a:rPr lang="en-US" altLang="zh-TW" dirty="0" smtClean="0"/>
              <a:t>device </a:t>
            </a:r>
            <a:r>
              <a:rPr lang="zh-TW" altLang="en-US" dirty="0" smtClean="0"/>
              <a:t>能執行的程式，再丟給 </a:t>
            </a:r>
            <a:r>
              <a:rPr lang="en-US" altLang="zh-TW" dirty="0" smtClean="0"/>
              <a:t>device </a:t>
            </a:r>
            <a:r>
              <a:rPr lang="zh-TW" altLang="en-US" dirty="0" smtClean="0"/>
              <a:t>執行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533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CUDA–</a:t>
            </a:r>
            <a:r>
              <a:rPr lang="zh-TW" altLang="en-US" dirty="0" smtClean="0"/>
              <a:t>軟體</a:t>
            </a:r>
            <a:r>
              <a:rPr lang="zh-TW" altLang="en-US" dirty="0"/>
              <a:t>架構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en-US" altLang="zh-TW" dirty="0"/>
              <a:t>Integrated host + device app C program</a:t>
            </a:r>
          </a:p>
          <a:p>
            <a:pPr lvl="1"/>
            <a:r>
              <a:rPr lang="en-US" altLang="zh-TW" dirty="0"/>
              <a:t>Serial or modestly parallel parts in </a:t>
            </a:r>
            <a:r>
              <a:rPr lang="en-US" altLang="zh-TW" dirty="0" smtClean="0"/>
              <a:t>C </a:t>
            </a:r>
            <a:r>
              <a:rPr lang="en-US" altLang="zh-TW" dirty="0"/>
              <a:t>code</a:t>
            </a:r>
          </a:p>
          <a:p>
            <a:pPr lvl="1"/>
            <a:r>
              <a:rPr lang="en-US" altLang="zh-TW" dirty="0"/>
              <a:t>Highly parallel parts in device SPMD kernel C </a:t>
            </a:r>
            <a:r>
              <a:rPr lang="en-US" altLang="zh-TW" dirty="0" smtClean="0"/>
              <a:t>code</a:t>
            </a:r>
            <a:endParaRPr lang="en-US" altLang="zh-TW" dirty="0"/>
          </a:p>
        </p:txBody>
      </p:sp>
      <p:pic>
        <p:nvPicPr>
          <p:cNvPr id="4" name="Picture 4" descr="CPU GPU 執行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212976"/>
            <a:ext cx="6855619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68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論文、 程式碼研讀進度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虛擬交易所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zh-TW" altLang="en-US" sz="2400" dirty="0" smtClean="0"/>
              <a:t>委託單資料取自台灣期貨交易所歷史資料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2400" dirty="0" smtClean="0"/>
              <a:t>利用虛擬交易所進行撮合和委掛動作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2400" dirty="0" smtClean="0"/>
              <a:t>更新頻率：</a:t>
            </a:r>
            <a:r>
              <a:rPr lang="en-US" altLang="zh-TW" sz="2400" dirty="0" smtClean="0"/>
              <a:t>250 ms</a:t>
            </a:r>
          </a:p>
          <a:p>
            <a:pPr lvl="1" eaLnBrk="1" hangingPunct="1">
              <a:lnSpc>
                <a:spcPct val="90000"/>
              </a:lnSpc>
            </a:pPr>
            <a:r>
              <a:rPr lang="zh-TW" altLang="en-US" sz="2000" dirty="0" smtClean="0"/>
              <a:t>符合</a:t>
            </a:r>
            <a:r>
              <a:rPr lang="en-US" altLang="zh-TW" sz="2000" dirty="0" smtClean="0"/>
              <a:t>2009</a:t>
            </a:r>
            <a:r>
              <a:rPr lang="zh-TW" altLang="en-US" sz="2000" dirty="0" smtClean="0"/>
              <a:t>年</a:t>
            </a:r>
            <a:r>
              <a:rPr lang="en-US" altLang="zh-TW" sz="2000" dirty="0" smtClean="0"/>
              <a:t>8</a:t>
            </a:r>
            <a:r>
              <a:rPr lang="zh-TW" altLang="en-US" sz="2000" dirty="0" smtClean="0"/>
              <a:t>月</a:t>
            </a:r>
            <a:r>
              <a:rPr lang="en-US" altLang="zh-TW" sz="2000" dirty="0" smtClean="0"/>
              <a:t>31</a:t>
            </a:r>
            <a:r>
              <a:rPr lang="zh-TW" altLang="en-US" sz="2000" dirty="0" smtClean="0"/>
              <a:t>日期交所調整的資訊揭示方式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2400" dirty="0" smtClean="0"/>
              <a:t>其中還包含手續費、交易稅</a:t>
            </a:r>
            <a:endParaRPr lang="en-US" altLang="zh-TW" sz="2400" dirty="0" smtClean="0"/>
          </a:p>
          <a:p>
            <a:r>
              <a:rPr lang="zh-TW" altLang="en-US" dirty="0" smtClean="0"/>
              <a:t>委託單五種狀況</a:t>
            </a:r>
          </a:p>
          <a:p>
            <a:pPr lvl="1"/>
            <a:r>
              <a:rPr lang="zh-TW" altLang="en-US" dirty="0" smtClean="0"/>
              <a:t>撮合成功</a:t>
            </a:r>
            <a:r>
              <a:rPr lang="en-US" altLang="zh-TW" dirty="0" smtClean="0"/>
              <a:t>(</a:t>
            </a:r>
            <a:r>
              <a:rPr lang="zh-TW" altLang="en-US" dirty="0" smtClean="0"/>
              <a:t>買價 </a:t>
            </a:r>
            <a:r>
              <a:rPr lang="en-US" altLang="zh-TW" dirty="0" smtClean="0"/>
              <a:t>&gt; </a:t>
            </a:r>
            <a:r>
              <a:rPr lang="zh-TW" altLang="en-US" dirty="0" smtClean="0"/>
              <a:t>委託賣價</a:t>
            </a:r>
            <a:r>
              <a:rPr lang="en-US" altLang="zh-TW" dirty="0" smtClean="0"/>
              <a:t>or</a:t>
            </a:r>
            <a:r>
              <a:rPr lang="zh-TW" altLang="en-US" dirty="0" smtClean="0"/>
              <a:t>賣價 </a:t>
            </a:r>
            <a:r>
              <a:rPr lang="en-US" altLang="zh-TW" dirty="0" smtClean="0"/>
              <a:t>&lt; </a:t>
            </a:r>
            <a:r>
              <a:rPr lang="zh-TW" altLang="en-US" dirty="0" smtClean="0"/>
              <a:t>委託買價</a:t>
            </a:r>
            <a:r>
              <a:rPr lang="en-US" altLang="zh-TW" dirty="0" smtClean="0"/>
              <a:t>)</a:t>
            </a:r>
          </a:p>
          <a:p>
            <a:pPr lvl="1"/>
            <a:r>
              <a:rPr lang="zh-TW" altLang="en-US" dirty="0" smtClean="0"/>
              <a:t>未撮合，市場無委託單</a:t>
            </a:r>
          </a:p>
          <a:p>
            <a:pPr lvl="1"/>
            <a:r>
              <a:rPr lang="zh-TW" altLang="en-US" dirty="0" smtClean="0"/>
              <a:t>未撮合，委買價大於市場上最高委買價</a:t>
            </a:r>
            <a:r>
              <a:rPr lang="en-US" altLang="zh-TW" dirty="0" smtClean="0"/>
              <a:t>(</a:t>
            </a:r>
            <a:r>
              <a:rPr lang="zh-TW" altLang="en-US" dirty="0" smtClean="0"/>
              <a:t>委賣價小於市場上最低委賣價</a:t>
            </a:r>
            <a:r>
              <a:rPr lang="en-US" altLang="zh-TW" dirty="0" smtClean="0"/>
              <a:t>)</a:t>
            </a:r>
          </a:p>
          <a:p>
            <a:pPr lvl="1"/>
            <a:r>
              <a:rPr lang="zh-TW" altLang="en-US" dirty="0" smtClean="0"/>
              <a:t>未撮合，有相同價位委托單</a:t>
            </a:r>
          </a:p>
          <a:p>
            <a:pPr lvl="1"/>
            <a:r>
              <a:rPr lang="zh-TW" altLang="en-US" dirty="0" smtClean="0"/>
              <a:t>未撮合，無相同價位委托單</a:t>
            </a:r>
          </a:p>
          <a:p>
            <a:pPr eaLnBrk="1" hangingPunct="1">
              <a:lnSpc>
                <a:spcPct val="90000"/>
              </a:lnSpc>
            </a:pPr>
            <a:endParaRPr lang="en-US" altLang="zh-TW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2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5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4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5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500" fill="hold"/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公正">
  <a:themeElements>
    <a:clrScheme name="公正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公正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公正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253</TotalTime>
  <Words>866</Words>
  <Application>Microsoft Office PowerPoint</Application>
  <PresentationFormat>如螢幕大小 (4:3)</PresentationFormat>
  <Paragraphs>117</Paragraphs>
  <Slides>16</Slides>
  <Notes>16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16</vt:i4>
      </vt:variant>
    </vt:vector>
  </HeadingPairs>
  <TitlesOfParts>
    <vt:vector size="17" baseType="lpstr">
      <vt:lpstr>公正</vt:lpstr>
      <vt:lpstr>CUDA</vt:lpstr>
      <vt:lpstr>報告大綱</vt:lpstr>
      <vt:lpstr>PowerPoint 簡報</vt:lpstr>
      <vt:lpstr>GPGPU</vt:lpstr>
      <vt:lpstr>CUDA </vt:lpstr>
      <vt:lpstr>CUDA - 硬體架構</vt:lpstr>
      <vt:lpstr>CUDA–軟體架構</vt:lpstr>
      <vt:lpstr>論文、 程式碼研讀進度</vt:lpstr>
      <vt:lpstr>虛擬交易所</vt:lpstr>
      <vt:lpstr>Virtual Exchange</vt:lpstr>
      <vt:lpstr>Closing Price</vt:lpstr>
      <vt:lpstr>Fu_Rd_Mechine</vt:lpstr>
      <vt:lpstr>Op_Rd_Mechine</vt:lpstr>
      <vt:lpstr>Virtual Exchange</vt:lpstr>
      <vt:lpstr>BestFiveOrder</vt:lpstr>
      <vt:lpstr>parameter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報告</dc:title>
  <cp:lastModifiedBy>skychen</cp:lastModifiedBy>
  <cp:revision>59</cp:revision>
  <dcterms:modified xsi:type="dcterms:W3CDTF">2012-09-26T12:17:19Z</dcterms:modified>
</cp:coreProperties>
</file>